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5" r:id="rId11"/>
    <p:sldId id="267" r:id="rId12"/>
    <p:sldId id="268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76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41" autoAdjust="0"/>
  </p:normalViewPr>
  <p:slideViewPr>
    <p:cSldViewPr snapToGrid="0">
      <p:cViewPr varScale="1">
        <p:scale>
          <a:sx n="75" d="100"/>
          <a:sy n="75" d="100"/>
        </p:scale>
        <p:origin x="9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94D7-A1BC-46E4-B6D0-5A3C914A51F1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60BC0-EC91-4847-A120-CA4716FC1E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123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主要有三个参与者：用户，游客，维护人员。</a:t>
            </a:r>
            <a:endParaRPr lang="en-US" altLang="zh-CN" dirty="0"/>
          </a:p>
          <a:p>
            <a:r>
              <a:rPr lang="zh-CN" altLang="en-US" dirty="0"/>
              <a:t>其中游客只能查看和搜索商品信息，并不能进行买入、卖出等的操作，必须进行注册成为用户之后才能进行完整的用户功能。</a:t>
            </a:r>
            <a:endParaRPr lang="en-US" altLang="zh-CN" dirty="0"/>
          </a:p>
          <a:p>
            <a:r>
              <a:rPr lang="zh-CN" altLang="en-US" dirty="0"/>
              <a:t>而维护人员主要是负责对于系统的维护。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216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系统类图包括用户（</a:t>
            </a:r>
            <a:r>
              <a:rPr lang="en-US" altLang="zh-CN" dirty="0"/>
              <a:t>user</a:t>
            </a:r>
            <a:r>
              <a:rPr lang="zh-CN" altLang="en-US" dirty="0"/>
              <a:t>），评论（</a:t>
            </a:r>
            <a:r>
              <a:rPr lang="en-US" altLang="zh-CN" dirty="0"/>
              <a:t>comment</a:t>
            </a:r>
            <a:r>
              <a:rPr lang="zh-CN" altLang="en-US" dirty="0"/>
              <a:t>），商品分类目录（</a:t>
            </a:r>
            <a:r>
              <a:rPr lang="en-US" altLang="zh-CN" dirty="0"/>
              <a:t>catalogue</a:t>
            </a:r>
            <a:r>
              <a:rPr lang="zh-CN" altLang="en-US" dirty="0"/>
              <a:t>），商品（</a:t>
            </a:r>
            <a:r>
              <a:rPr lang="en-US" altLang="zh-CN" dirty="0"/>
              <a:t>goods</a:t>
            </a:r>
            <a:r>
              <a:rPr lang="zh-CN" altLang="en-US" dirty="0"/>
              <a:t>），订单信息（</a:t>
            </a:r>
            <a:r>
              <a:rPr lang="en-US" altLang="zh-CN" dirty="0"/>
              <a:t>order-form</a:t>
            </a:r>
            <a:r>
              <a:rPr lang="zh-CN" altLang="en-US" dirty="0"/>
              <a:t>），购物车（</a:t>
            </a:r>
            <a:r>
              <a:rPr lang="en-US" altLang="zh-CN" dirty="0" err="1"/>
              <a:t>shopping_cart</a:t>
            </a:r>
            <a:r>
              <a:rPr lang="zh-CN" altLang="en-US" dirty="0"/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980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上图为用户修改信息，下图为平台维护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7385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主页包括：搜索，登录</a:t>
            </a:r>
            <a:r>
              <a:rPr lang="en-US" altLang="zh-CN" dirty="0"/>
              <a:t>/</a:t>
            </a:r>
            <a:r>
              <a:rPr lang="zh-CN" altLang="en-US" dirty="0"/>
              <a:t>注册模块，用户个人信息索引，目录。其中搜索商品会跳转到商品，商品包括商品菜单（提交商品，所有商品列表），评论信息，买家信息以及商品所属分类的目录。</a:t>
            </a:r>
            <a:endParaRPr lang="en-US" altLang="zh-CN" dirty="0"/>
          </a:p>
          <a:p>
            <a:r>
              <a:rPr lang="zh-CN" altLang="en-US" dirty="0"/>
              <a:t>用户则有信用链接，购物信息链接。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810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为用户，右图为管理员。在用户视图看，用户可以按类搜索商品信息，评论以及下订单，加购物车等的操作（主要面向商品）。而在管理员视图看，需要有审核商品，管理用户信用分以及管理商品和用户的操作链接（主要是管理商品和用户的链接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566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18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1601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4677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149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3903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76016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7101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7646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6355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79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6367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19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00A40-B4EC-441A-B9B2-908875F762B8}" type="datetimeFigureOut">
              <a:rPr lang="zh-CN" altLang="en-US" smtClean="0"/>
              <a:t>2021/4/19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CD5457-4304-4D9A-9B14-6DC07FF8A3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76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B430FC-8525-4411-A9E5-47F2271A1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2244" y="1127761"/>
            <a:ext cx="9793596" cy="1758684"/>
          </a:xfrm>
        </p:spPr>
        <p:txBody>
          <a:bodyPr>
            <a:normAutofit fontScale="90000"/>
          </a:bodyPr>
          <a:lstStyle/>
          <a:p>
            <a:r>
              <a:rPr lang="en-US" altLang="zh-CN" sz="7300" dirty="0">
                <a:latin typeface="Monotype Corsiva" panose="03010101010201010101" pitchFamily="66" charset="0"/>
                <a:ea typeface="楷体" panose="02010609060101010101" pitchFamily="49" charset="-122"/>
                <a:cs typeface="Times New Roman" panose="02020603050405020304" pitchFamily="18" charset="0"/>
              </a:rPr>
              <a:t>Presentation  </a:t>
            </a:r>
            <a:b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			</a:t>
            </a:r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实施展示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0ED194-80B0-4359-881A-A44B0B6FF1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080" y="3479486"/>
            <a:ext cx="4012556" cy="206787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项目名称：</a:t>
            </a:r>
            <a:endParaRPr lang="en-US" altLang="zh-CN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二手交易平台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EEA38E2-3A18-4878-8C1A-74DE06BF9513}"/>
              </a:ext>
            </a:extLst>
          </p:cNvPr>
          <p:cNvSpPr/>
          <p:nvPr/>
        </p:nvSpPr>
        <p:spPr>
          <a:xfrm>
            <a:off x="1087120" y="3068320"/>
            <a:ext cx="10373360" cy="2926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ABF7B1-363A-4FEF-942B-E5E4892FAD45}"/>
              </a:ext>
            </a:extLst>
          </p:cNvPr>
          <p:cNvSpPr txBox="1"/>
          <p:nvPr/>
        </p:nvSpPr>
        <p:spPr>
          <a:xfrm>
            <a:off x="5567680" y="3291526"/>
            <a:ext cx="5252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第十一组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组 长：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陈佳灵 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0C5201-C55D-411C-837F-BC11CA860EDA}"/>
              </a:ext>
            </a:extLst>
          </p:cNvPr>
          <p:cNvSpPr txBox="1"/>
          <p:nvPr/>
        </p:nvSpPr>
        <p:spPr>
          <a:xfrm>
            <a:off x="5567680" y="4361659"/>
            <a:ext cx="54762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 员：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刘荣樵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李忠昊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李政阳何剑萍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段  佳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凌  茜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张佳瑶</a:t>
            </a: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85D5754-3BF0-48BA-9ECC-143349905B6D}"/>
              </a:ext>
            </a:extLst>
          </p:cNvPr>
          <p:cNvCxnSpPr/>
          <p:nvPr/>
        </p:nvCxnSpPr>
        <p:spPr>
          <a:xfrm>
            <a:off x="5160636" y="3068320"/>
            <a:ext cx="0" cy="29260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14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C1D5C8-7FE5-4754-AA2B-5C0F243320E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05" y="0"/>
            <a:ext cx="8938895" cy="329406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37A4D9-C31B-430F-857D-625027084D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3" y="3092049"/>
            <a:ext cx="8938727" cy="2997717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27910D05-D6E6-4252-9461-0DC7CE84EA7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3253105" cy="10492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5400" b="1" i="0" cap="none">
                <a:effectLst/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/>
              <a:t>活动图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46D5C9-59B2-4BEE-9CFD-FA0662FCB7C9}"/>
              </a:ext>
            </a:extLst>
          </p:cNvPr>
          <p:cNvSpPr txBox="1"/>
          <p:nvPr/>
        </p:nvSpPr>
        <p:spPr>
          <a:xfrm>
            <a:off x="918667" y="2194560"/>
            <a:ext cx="1415772" cy="2468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>
              <a:defRPr sz="40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平台维护用户修改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9288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2DC8A-6F57-417B-87C0-EC95EB53FFF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6095999" cy="7289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超文本动态建模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559F4C-C149-4BD5-BD61-83C3D72AC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721"/>
            <a:ext cx="12192000" cy="561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5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53D7B-9793-4E2C-9550-937986AB154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25856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超文本静态建模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用户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管理员视图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C857C5-7F58-40C8-99AF-8FB3D061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173"/>
            <a:ext cx="7032396" cy="494780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0810ECF-3B3A-46A9-9CA6-9D9DD30AA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97" y="1174173"/>
            <a:ext cx="5159604" cy="494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62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1D8D50-F822-4E4B-B62D-DE9EFDD246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8"/>
          <a:stretch/>
        </p:blipFill>
        <p:spPr>
          <a:xfrm>
            <a:off x="3288779" y="753821"/>
            <a:ext cx="8903221" cy="5350358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E754C0E3-398F-41C3-A834-4A815770F7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6014719" cy="1168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适应性建模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用户决策的静态建模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641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EC250AC-0DCF-4EF8-9721-1FD105C08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1505" r="2527" b="2215"/>
          <a:stretch/>
        </p:blipFill>
        <p:spPr>
          <a:xfrm>
            <a:off x="3820160" y="71120"/>
            <a:ext cx="8371840" cy="606303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035F8F-727A-4D5B-B9B0-E867076A3BF3}"/>
              </a:ext>
            </a:extLst>
          </p:cNvPr>
          <p:cNvSpPr txBox="1">
            <a:spLocks/>
          </p:cNvSpPr>
          <p:nvPr/>
        </p:nvSpPr>
        <p:spPr>
          <a:xfrm>
            <a:off x="1" y="1"/>
            <a:ext cx="5171439" cy="93472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适应性建模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索引的动态适应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6304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2EF6-12D3-4DFE-90D2-081A0CA9AED0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5150068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适应性建模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页面动态适应性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A0DCA-1AA6-4E43-BCD6-4600ED551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85" y="0"/>
            <a:ext cx="6725384" cy="612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70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50A2CA-4595-4D75-9B4D-9BC66651E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80166"/>
            <a:ext cx="10887075" cy="5825050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05A4D358-F491-442E-9B7E-149934BF227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架构设计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   三层架构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086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8C6EE-2237-42D9-B0A7-635F1FD9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23063-3787-4D48-8592-FA04DC580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交互设计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展示设计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内容设计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116438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04125-98CE-4E02-8EF3-7FFB05CD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交互设计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FF571-3123-419B-8ADF-5FBBAACE9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11881"/>
            <a:ext cx="9603275" cy="419279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 登陆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注册：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用户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输入用户名和密码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，匹配后登陆成功；若无账号则进行注册，需要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输入学号姓名密码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，并上传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一卡通照片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搜索：根据用户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输入的搜索内容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，在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点击搜索按钮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后，对各商品的标签、标题进行匹配筛选，最后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跳转到搜索结果页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呈现给用户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商品上架：用户在登陆状态下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点击上架按钮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跳转到上架页面；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输入商品的基本信息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点击上架按钮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自动生成一个词条，可以被其他用户搜索到；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点击下架按钮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删除该词条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*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输入商品数量和价格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必须为数字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，否则提示错误信息重新输入。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562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04125-98CE-4E02-8EF3-7FFB05CD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交互设计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FF571-3123-419B-8ADF-5FBBAACE9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11881"/>
            <a:ext cx="9931460" cy="419279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 ​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更改用户信息：用户在登陆状态下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点击个人中心按钮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跳转到个人中心，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点击一卡通图片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更改用户的一卡通信息，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输入旧、新密码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更改密码，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输入反馈信息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并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点击提交按钮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提交用户反馈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*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新旧密码相同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提示错误信息。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购买商品：</a:t>
            </a:r>
            <a:r>
              <a:rPr lang="zh-CN" altLang="zh-CN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点击下单按钮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进行下单，自动更改商品信息状态。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*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在商品详情页中，下单的商品数目为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0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或大于库存，均无法进行下单，提示错误信息。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*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若用户未登录，使用上述功能时弹出登陆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注册窗口提示用户进行登陆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注册。</a:t>
            </a:r>
            <a:endParaRPr lang="en-US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  *</a:t>
            </a:r>
            <a:r>
              <a:rPr lang="zh-CN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输入时文本框内均有提示信息进行输入提示。</a:t>
            </a:r>
          </a:p>
          <a:p>
            <a:pPr marL="0" indent="0">
              <a:buNone/>
            </a:pPr>
            <a:endParaRPr lang="zh-CN" altLang="zh-CN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buNone/>
            </a:pP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9824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68C6EE-2237-42D9-B0A7-635F1FD9A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项目简介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23063-3787-4D48-8592-FA04DC5809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1783865"/>
            <a:ext cx="9603275" cy="67875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本项目致力于为全体西电师生创建一个方便、安全的二手交易平台。</a:t>
            </a: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4FFB0EA-652F-4F8B-BC1C-569B3B4CEA50}"/>
              </a:ext>
            </a:extLst>
          </p:cNvPr>
          <p:cNvSpPr txBox="1"/>
          <p:nvPr/>
        </p:nvSpPr>
        <p:spPr>
          <a:xfrm>
            <a:off x="1249680" y="4752403"/>
            <a:ext cx="901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另外，为了保证交易的可靠性，平台将对用户的一卡通进行绑定，且在买家卖家双方均确认后交易达成。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160C122-72E1-48FD-9FB4-7E551FF852B0}"/>
              </a:ext>
            </a:extLst>
          </p:cNvPr>
          <p:cNvGrpSpPr/>
          <p:nvPr/>
        </p:nvGrpSpPr>
        <p:grpSpPr>
          <a:xfrm>
            <a:off x="1249680" y="2499360"/>
            <a:ext cx="4203730" cy="2011680"/>
            <a:chOff x="1249680" y="2499360"/>
            <a:chExt cx="4203730" cy="2011680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EE921789-13CD-4FBD-8F7E-FF063EDE0F50}"/>
                </a:ext>
              </a:extLst>
            </p:cNvPr>
            <p:cNvSpPr txBox="1"/>
            <p:nvPr/>
          </p:nvSpPr>
          <p:spPr>
            <a:xfrm>
              <a:off x="1249680" y="2550160"/>
              <a:ext cx="42037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作为卖家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你只需要提供要出售物品的名称、价格和分类信息。卖家发布的信息将按时间顺序排列显示，并可以按类别浏览。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4F110B70-5320-4D53-8162-FA5AB87894A4}"/>
                </a:ext>
              </a:extLst>
            </p:cNvPr>
            <p:cNvSpPr/>
            <p:nvPr/>
          </p:nvSpPr>
          <p:spPr>
            <a:xfrm>
              <a:off x="1249680" y="2499360"/>
              <a:ext cx="4196080" cy="20116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6D4A575-1275-4190-9027-ABA896663B04}"/>
              </a:ext>
            </a:extLst>
          </p:cNvPr>
          <p:cNvGrpSpPr/>
          <p:nvPr/>
        </p:nvGrpSpPr>
        <p:grpSpPr>
          <a:xfrm>
            <a:off x="5756786" y="2499360"/>
            <a:ext cx="4460240" cy="2120941"/>
            <a:chOff x="5756786" y="2499360"/>
            <a:chExt cx="4460240" cy="2120941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D120B1A7-6E81-4AE1-9ABA-911F47A0713F}"/>
                </a:ext>
              </a:extLst>
            </p:cNvPr>
            <p:cNvSpPr txBox="1"/>
            <p:nvPr/>
          </p:nvSpPr>
          <p:spPr>
            <a:xfrm>
              <a:off x="5756786" y="2681309"/>
              <a:ext cx="44602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作为买家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你可以私下和卖家聊天，并参考卖家的信誉度决定是否进行交易。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zh-CN" altLang="en-US" sz="2400" dirty="0"/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113183EB-5FD0-42BE-9928-3CF1F8FEF60B}"/>
                </a:ext>
              </a:extLst>
            </p:cNvPr>
            <p:cNvSpPr/>
            <p:nvPr/>
          </p:nvSpPr>
          <p:spPr>
            <a:xfrm>
              <a:off x="5764436" y="2499360"/>
              <a:ext cx="4452590" cy="20116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721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2EF6-12D3-4DFE-90D2-081A0CA9AE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展示设计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D914B-601A-4A51-A16F-9AAE71A1D5A8}"/>
              </a:ext>
            </a:extLst>
          </p:cNvPr>
          <p:cNvSpPr txBox="1"/>
          <p:nvPr/>
        </p:nvSpPr>
        <p:spPr>
          <a:xfrm>
            <a:off x="329452" y="2274838"/>
            <a:ext cx="8287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首 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A7D293-251E-49FC-979E-7662FC29389D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858" y="726069"/>
            <a:ext cx="10632141" cy="540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3770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2EF6-12D3-4DFE-90D2-081A0CA9AE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展示设计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53D4BD-7B79-4763-9880-AF0CD674ABD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8494" y="726069"/>
            <a:ext cx="10793506" cy="540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E9D2576-A1F8-4385-97BB-2407C590ECA8}"/>
              </a:ext>
            </a:extLst>
          </p:cNvPr>
          <p:cNvSpPr txBox="1"/>
          <p:nvPr/>
        </p:nvSpPr>
        <p:spPr>
          <a:xfrm>
            <a:off x="329915" y="2421294"/>
            <a:ext cx="738664" cy="201541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上    架</a:t>
            </a:r>
          </a:p>
        </p:txBody>
      </p:sp>
    </p:spTree>
    <p:extLst>
      <p:ext uri="{BB962C8B-B14F-4D97-AF65-F5344CB8AC3E}">
        <p14:creationId xmlns:p14="http://schemas.microsoft.com/office/powerpoint/2010/main" val="303402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2EF6-12D3-4DFE-90D2-081A0CA9AE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展示设计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D914B-601A-4A51-A16F-9AAE71A1D5A8}"/>
              </a:ext>
            </a:extLst>
          </p:cNvPr>
          <p:cNvSpPr txBox="1"/>
          <p:nvPr/>
        </p:nvSpPr>
        <p:spPr>
          <a:xfrm>
            <a:off x="482790" y="1443841"/>
            <a:ext cx="5942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商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品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详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160A90-28DB-4251-BE63-90440E901EE7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858" y="726069"/>
            <a:ext cx="10632142" cy="540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2376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2EF6-12D3-4DFE-90D2-081A0CA9AE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>
                <a:latin typeface="楷体" panose="02010609060101010101" pitchFamily="49" charset="-122"/>
                <a:ea typeface="楷体" panose="02010609060101010101" pitchFamily="49" charset="-122"/>
              </a:rPr>
              <a:t>展示设计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D914B-601A-4A51-A16F-9AAE71A1D5A8}"/>
              </a:ext>
            </a:extLst>
          </p:cNvPr>
          <p:cNvSpPr txBox="1"/>
          <p:nvPr/>
        </p:nvSpPr>
        <p:spPr>
          <a:xfrm>
            <a:off x="454798" y="1443841"/>
            <a:ext cx="65026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空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2D88807-2B00-4C58-B30F-0C8848BDDE6A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858" y="726069"/>
            <a:ext cx="10632142" cy="540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7437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52EF6-12D3-4DFE-90D2-081A0CA9AE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展示设计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1D914B-601A-4A51-A16F-9AAE71A1D5A8}"/>
              </a:ext>
            </a:extLst>
          </p:cNvPr>
          <p:cNvSpPr txBox="1"/>
          <p:nvPr/>
        </p:nvSpPr>
        <p:spPr>
          <a:xfrm>
            <a:off x="394769" y="1443841"/>
            <a:ext cx="65959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搜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索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结</a:t>
            </a:r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014F8-B2DD-4276-8094-9F57AD89D3B4}"/>
              </a:ext>
            </a:extLst>
          </p:cNvPr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9858" y="726069"/>
            <a:ext cx="10632142" cy="540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518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024E4AA0-EFC9-4919-B1F1-9317457A04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DCFC583-3DE9-4790-853E-EA40708F3466}"/>
              </a:ext>
            </a:extLst>
          </p:cNvPr>
          <p:cNvGrpSpPr/>
          <p:nvPr/>
        </p:nvGrpSpPr>
        <p:grpSpPr>
          <a:xfrm>
            <a:off x="2492962" y="2863611"/>
            <a:ext cx="2763182" cy="792877"/>
            <a:chOff x="2627569" y="598355"/>
            <a:chExt cx="413858" cy="206929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F32FFC12-728E-4388-83B2-40EB454F2AA8}"/>
                </a:ext>
              </a:extLst>
            </p:cNvPr>
            <p:cNvSpPr/>
            <p:nvPr/>
          </p:nvSpPr>
          <p:spPr>
            <a:xfrm>
              <a:off x="2627569" y="598355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矩形: 圆角 4">
              <a:extLst>
                <a:ext uri="{FF2B5EF4-FFF2-40B4-BE49-F238E27FC236}">
                  <a16:creationId xmlns:a16="http://schemas.microsoft.com/office/drawing/2014/main" id="{06B6E997-1859-4F31-987D-B19FD82F3C42}"/>
                </a:ext>
              </a:extLst>
            </p:cNvPr>
            <p:cNvSpPr txBox="1"/>
            <p:nvPr/>
          </p:nvSpPr>
          <p:spPr>
            <a:xfrm>
              <a:off x="2633630" y="604416"/>
              <a:ext cx="401736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marL="0" lvl="0" indent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3200" kern="1200" dirty="0">
                  <a:latin typeface="楷体" panose="02010609060101010101" pitchFamily="49" charset="-122"/>
                  <a:ea typeface="楷体" panose="02010609060101010101" pitchFamily="49" charset="-122"/>
                </a:rPr>
                <a:t>个人中心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031EDE69-F701-46F0-B586-24E46AB3BFEE}"/>
              </a:ext>
            </a:extLst>
          </p:cNvPr>
          <p:cNvGrpSpPr/>
          <p:nvPr/>
        </p:nvGrpSpPr>
        <p:grpSpPr>
          <a:xfrm>
            <a:off x="6657968" y="524617"/>
            <a:ext cx="2763182" cy="792877"/>
            <a:chOff x="3206971" y="3433"/>
            <a:chExt cx="413858" cy="206929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A232B9B5-5879-4E27-BD31-2DF9634F05AC}"/>
                </a:ext>
              </a:extLst>
            </p:cNvPr>
            <p:cNvSpPr/>
            <p:nvPr/>
          </p:nvSpPr>
          <p:spPr>
            <a:xfrm>
              <a:off x="3206971" y="3433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矩形: 圆角 6">
              <a:extLst>
                <a:ext uri="{FF2B5EF4-FFF2-40B4-BE49-F238E27FC236}">
                  <a16:creationId xmlns:a16="http://schemas.microsoft.com/office/drawing/2014/main" id="{EEB03C14-E3B7-4376-B638-1FFADE9E65A7}"/>
                </a:ext>
              </a:extLst>
            </p:cNvPr>
            <p:cNvSpPr txBox="1"/>
            <p:nvPr/>
          </p:nvSpPr>
          <p:spPr>
            <a:xfrm>
              <a:off x="3213032" y="9494"/>
              <a:ext cx="401736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信誉度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CD8E55D-C64C-45A6-8ABC-E5A69E021138}"/>
              </a:ext>
            </a:extLst>
          </p:cNvPr>
          <p:cNvGrpSpPr/>
          <p:nvPr/>
        </p:nvGrpSpPr>
        <p:grpSpPr>
          <a:xfrm>
            <a:off x="6657968" y="1436428"/>
            <a:ext cx="2763182" cy="792877"/>
            <a:chOff x="3206971" y="241402"/>
            <a:chExt cx="413858" cy="206929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A0AA855-8767-4B58-94F9-A5531930162F}"/>
                </a:ext>
              </a:extLst>
            </p:cNvPr>
            <p:cNvSpPr/>
            <p:nvPr/>
          </p:nvSpPr>
          <p:spPr>
            <a:xfrm>
              <a:off x="3206971" y="241402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矩形: 圆角 8">
              <a:extLst>
                <a:ext uri="{FF2B5EF4-FFF2-40B4-BE49-F238E27FC236}">
                  <a16:creationId xmlns:a16="http://schemas.microsoft.com/office/drawing/2014/main" id="{FA918C3E-557D-4876-AFEC-16A9593EFE87}"/>
                </a:ext>
              </a:extLst>
            </p:cNvPr>
            <p:cNvSpPr txBox="1"/>
            <p:nvPr/>
          </p:nvSpPr>
          <p:spPr>
            <a:xfrm>
              <a:off x="3244137" y="247463"/>
              <a:ext cx="370631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账号（学号）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4563E37C-6E08-4667-9A49-119203972D2A}"/>
              </a:ext>
            </a:extLst>
          </p:cNvPr>
          <p:cNvGrpSpPr/>
          <p:nvPr/>
        </p:nvGrpSpPr>
        <p:grpSpPr>
          <a:xfrm>
            <a:off x="6657968" y="2348239"/>
            <a:ext cx="2763182" cy="792877"/>
            <a:chOff x="3206971" y="479371"/>
            <a:chExt cx="413858" cy="206929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217716DB-F772-4B9E-A391-0106224C9471}"/>
                </a:ext>
              </a:extLst>
            </p:cNvPr>
            <p:cNvSpPr/>
            <p:nvPr/>
          </p:nvSpPr>
          <p:spPr>
            <a:xfrm>
              <a:off x="3206971" y="479371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矩形: 圆角 10">
              <a:extLst>
                <a:ext uri="{FF2B5EF4-FFF2-40B4-BE49-F238E27FC236}">
                  <a16:creationId xmlns:a16="http://schemas.microsoft.com/office/drawing/2014/main" id="{5F3DD0CA-3EED-46E5-838D-BBF1E655A4E8}"/>
                </a:ext>
              </a:extLst>
            </p:cNvPr>
            <p:cNvSpPr txBox="1"/>
            <p:nvPr/>
          </p:nvSpPr>
          <p:spPr>
            <a:xfrm>
              <a:off x="3213032" y="485432"/>
              <a:ext cx="401736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密码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5D457F7-2136-44A9-9EDD-0BEFCF2E9C37}"/>
              </a:ext>
            </a:extLst>
          </p:cNvPr>
          <p:cNvGrpSpPr/>
          <p:nvPr/>
        </p:nvGrpSpPr>
        <p:grpSpPr>
          <a:xfrm>
            <a:off x="6657968" y="3260050"/>
            <a:ext cx="2763182" cy="792877"/>
            <a:chOff x="3206971" y="717340"/>
            <a:chExt cx="413858" cy="206929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BD834ECD-9C89-4E87-ABC2-0B4296E1DFBB}"/>
                </a:ext>
              </a:extLst>
            </p:cNvPr>
            <p:cNvSpPr/>
            <p:nvPr/>
          </p:nvSpPr>
          <p:spPr>
            <a:xfrm>
              <a:off x="3206971" y="717340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矩形: 圆角 12">
              <a:extLst>
                <a:ext uri="{FF2B5EF4-FFF2-40B4-BE49-F238E27FC236}">
                  <a16:creationId xmlns:a16="http://schemas.microsoft.com/office/drawing/2014/main" id="{E0BF24CD-5BE1-40F5-8BC7-1E93A9BA35DC}"/>
                </a:ext>
              </a:extLst>
            </p:cNvPr>
            <p:cNvSpPr txBox="1"/>
            <p:nvPr/>
          </p:nvSpPr>
          <p:spPr>
            <a:xfrm>
              <a:off x="3213032" y="723401"/>
              <a:ext cx="401736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一卡通图片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7B23163-A040-4CC7-9892-28C71D4B7F5E}"/>
              </a:ext>
            </a:extLst>
          </p:cNvPr>
          <p:cNvGrpSpPr/>
          <p:nvPr/>
        </p:nvGrpSpPr>
        <p:grpSpPr>
          <a:xfrm>
            <a:off x="6657968" y="4171861"/>
            <a:ext cx="2763182" cy="792877"/>
            <a:chOff x="3206971" y="955309"/>
            <a:chExt cx="413858" cy="206929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A6AB3784-0D28-4EA2-8075-8557BE33C33A}"/>
                </a:ext>
              </a:extLst>
            </p:cNvPr>
            <p:cNvSpPr/>
            <p:nvPr/>
          </p:nvSpPr>
          <p:spPr>
            <a:xfrm>
              <a:off x="3206971" y="955309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矩形: 圆角 14">
              <a:extLst>
                <a:ext uri="{FF2B5EF4-FFF2-40B4-BE49-F238E27FC236}">
                  <a16:creationId xmlns:a16="http://schemas.microsoft.com/office/drawing/2014/main" id="{95DCC2B4-C5E3-443B-88C0-E7A4A7138D3B}"/>
                </a:ext>
              </a:extLst>
            </p:cNvPr>
            <p:cNvSpPr txBox="1"/>
            <p:nvPr/>
          </p:nvSpPr>
          <p:spPr>
            <a:xfrm>
              <a:off x="3213032" y="961370"/>
              <a:ext cx="401736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姓名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F9246D7-D191-48FB-90C6-84BDB6703EEB}"/>
              </a:ext>
            </a:extLst>
          </p:cNvPr>
          <p:cNvGrpSpPr/>
          <p:nvPr/>
        </p:nvGrpSpPr>
        <p:grpSpPr>
          <a:xfrm>
            <a:off x="6657968" y="5083668"/>
            <a:ext cx="2763182" cy="792877"/>
            <a:chOff x="3206971" y="1193277"/>
            <a:chExt cx="413858" cy="206929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B8A3AD6-5DEF-4F98-92DB-9089C14B2D39}"/>
                </a:ext>
              </a:extLst>
            </p:cNvPr>
            <p:cNvSpPr/>
            <p:nvPr/>
          </p:nvSpPr>
          <p:spPr>
            <a:xfrm>
              <a:off x="3206971" y="1193277"/>
              <a:ext cx="413858" cy="206929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矩形: 圆角 16">
              <a:extLst>
                <a:ext uri="{FF2B5EF4-FFF2-40B4-BE49-F238E27FC236}">
                  <a16:creationId xmlns:a16="http://schemas.microsoft.com/office/drawing/2014/main" id="{8E45F2C5-865C-4A26-BBEC-5BBE91BFE9CD}"/>
                </a:ext>
              </a:extLst>
            </p:cNvPr>
            <p:cNvSpPr txBox="1"/>
            <p:nvPr/>
          </p:nvSpPr>
          <p:spPr>
            <a:xfrm>
              <a:off x="3213032" y="1199338"/>
              <a:ext cx="401736" cy="1948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" tIns="3175" rIns="3175" bIns="3175" numCol="1" spcCol="1270" anchor="ctr" anchorCtr="0">
              <a:noAutofit/>
            </a:bodyPr>
            <a:lstStyle/>
            <a:p>
              <a:pPr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dirty="0">
                  <a:latin typeface="楷体" panose="02010609060101010101" pitchFamily="49" charset="-122"/>
                  <a:ea typeface="楷体" panose="02010609060101010101" pitchFamily="49" charset="-122"/>
                </a:rPr>
                <a:t>反馈信息</a:t>
              </a:r>
            </a:p>
          </p:txBody>
        </p:sp>
      </p:grp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CF651F5C-F578-4802-A34D-0909FE88F38B}"/>
              </a:ext>
            </a:extLst>
          </p:cNvPr>
          <p:cNvCxnSpPr>
            <a:stCxn id="22" idx="3"/>
            <a:endCxn id="21" idx="1"/>
          </p:cNvCxnSpPr>
          <p:nvPr/>
        </p:nvCxnSpPr>
        <p:spPr>
          <a:xfrm flipV="1">
            <a:off x="5256144" y="921056"/>
            <a:ext cx="1442291" cy="2338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A94DA578-6DA3-493E-A54F-AD0A3AB85EB6}"/>
              </a:ext>
            </a:extLst>
          </p:cNvPr>
          <p:cNvCxnSpPr>
            <a:stCxn id="22" idx="3"/>
            <a:endCxn id="18" idx="1"/>
          </p:cNvCxnSpPr>
          <p:nvPr/>
        </p:nvCxnSpPr>
        <p:spPr>
          <a:xfrm flipV="1">
            <a:off x="5256144" y="1832867"/>
            <a:ext cx="1401824" cy="1427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7EB35BA-5CCD-4D4E-834B-6DCCA5A4BBF4}"/>
              </a:ext>
            </a:extLst>
          </p:cNvPr>
          <p:cNvCxnSpPr>
            <a:stCxn id="22" idx="3"/>
            <a:endCxn id="17" idx="1"/>
          </p:cNvCxnSpPr>
          <p:nvPr/>
        </p:nvCxnSpPr>
        <p:spPr>
          <a:xfrm flipV="1">
            <a:off x="5256144" y="2744678"/>
            <a:ext cx="1442291" cy="515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0B8505EC-97A6-4105-90D5-15A7FBECCED4}"/>
              </a:ext>
            </a:extLst>
          </p:cNvPr>
          <p:cNvCxnSpPr>
            <a:stCxn id="22" idx="3"/>
            <a:endCxn id="15" idx="1"/>
          </p:cNvCxnSpPr>
          <p:nvPr/>
        </p:nvCxnSpPr>
        <p:spPr>
          <a:xfrm>
            <a:off x="5256144" y="3260050"/>
            <a:ext cx="1442291" cy="396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83F3731C-184B-4876-8948-24996FD0D752}"/>
              </a:ext>
            </a:extLst>
          </p:cNvPr>
          <p:cNvCxnSpPr>
            <a:stCxn id="23" idx="3"/>
            <a:endCxn id="13" idx="1"/>
          </p:cNvCxnSpPr>
          <p:nvPr/>
        </p:nvCxnSpPr>
        <p:spPr>
          <a:xfrm>
            <a:off x="5215677" y="3260050"/>
            <a:ext cx="1482758" cy="1308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821AAA24-AB0B-4E36-AD26-338879F8BBEB}"/>
              </a:ext>
            </a:extLst>
          </p:cNvPr>
          <p:cNvCxnSpPr>
            <a:stCxn id="22" idx="3"/>
            <a:endCxn id="11" idx="1"/>
          </p:cNvCxnSpPr>
          <p:nvPr/>
        </p:nvCxnSpPr>
        <p:spPr>
          <a:xfrm>
            <a:off x="5256144" y="3260050"/>
            <a:ext cx="1442291" cy="222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452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024E4AA0-EFC9-4919-B1F1-9317457A04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09908B61-C59B-40F1-85C7-D207E9DFC620}"/>
              </a:ext>
            </a:extLst>
          </p:cNvPr>
          <p:cNvGrpSpPr/>
          <p:nvPr/>
        </p:nvGrpSpPr>
        <p:grpSpPr>
          <a:xfrm>
            <a:off x="1916412" y="228964"/>
            <a:ext cx="8134257" cy="5480032"/>
            <a:chOff x="1916412" y="228964"/>
            <a:chExt cx="8134257" cy="5480032"/>
          </a:xfrm>
        </p:grpSpPr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86E2686A-CF2E-4C9F-9837-4BFC6F6C48A3}"/>
                </a:ext>
              </a:extLst>
            </p:cNvPr>
            <p:cNvGrpSpPr/>
            <p:nvPr/>
          </p:nvGrpSpPr>
          <p:grpSpPr>
            <a:xfrm>
              <a:off x="1916412" y="228964"/>
              <a:ext cx="8134257" cy="4582493"/>
              <a:chOff x="1862624" y="796154"/>
              <a:chExt cx="8557648" cy="4835574"/>
            </a:xfrm>
          </p:grpSpPr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A682D40D-9A8F-43FF-A25F-DE630DB8752E}"/>
                  </a:ext>
                </a:extLst>
              </p:cNvPr>
              <p:cNvGrpSpPr/>
              <p:nvPr/>
            </p:nvGrpSpPr>
            <p:grpSpPr>
              <a:xfrm>
                <a:off x="1862624" y="2573820"/>
                <a:ext cx="1496694" cy="765935"/>
                <a:chOff x="2627569" y="1788200"/>
                <a:chExt cx="413858" cy="206929"/>
              </a:xfrm>
            </p:grpSpPr>
            <p:sp>
              <p:nvSpPr>
                <p:cNvPr id="48" name="矩形: 圆角 47">
                  <a:extLst>
                    <a:ext uri="{FF2B5EF4-FFF2-40B4-BE49-F238E27FC236}">
                      <a16:creationId xmlns:a16="http://schemas.microsoft.com/office/drawing/2014/main" id="{AD6EF612-8DC0-4E76-B61C-783DBD1C1248}"/>
                    </a:ext>
                  </a:extLst>
                </p:cNvPr>
                <p:cNvSpPr/>
                <p:nvPr/>
              </p:nvSpPr>
              <p:spPr>
                <a:xfrm>
                  <a:off x="2627569" y="1788200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9" name="矩形: 圆角 4">
                  <a:extLst>
                    <a:ext uri="{FF2B5EF4-FFF2-40B4-BE49-F238E27FC236}">
                      <a16:creationId xmlns:a16="http://schemas.microsoft.com/office/drawing/2014/main" id="{FC778A22-066D-48FA-AC8B-623966EAA050}"/>
                    </a:ext>
                  </a:extLst>
                </p:cNvPr>
                <p:cNvSpPr txBox="1"/>
                <p:nvPr/>
              </p:nvSpPr>
              <p:spPr>
                <a:xfrm>
                  <a:off x="2633630" y="1794261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下单</a:t>
                  </a: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DEA0FE46-6191-4026-B454-834C4B6C180F}"/>
                  </a:ext>
                </a:extLst>
              </p:cNvPr>
              <p:cNvGrpSpPr/>
              <p:nvPr/>
            </p:nvGrpSpPr>
            <p:grpSpPr>
              <a:xfrm>
                <a:off x="4089940" y="796154"/>
                <a:ext cx="2420467" cy="765935"/>
                <a:chOff x="3206971" y="1431246"/>
                <a:chExt cx="413858" cy="206929"/>
              </a:xfrm>
            </p:grpSpPr>
            <p:sp>
              <p:nvSpPr>
                <p:cNvPr id="46" name="矩形: 圆角 45">
                  <a:extLst>
                    <a:ext uri="{FF2B5EF4-FFF2-40B4-BE49-F238E27FC236}">
                      <a16:creationId xmlns:a16="http://schemas.microsoft.com/office/drawing/2014/main" id="{D03603CB-64B8-4022-8FA8-CE1C6F843C77}"/>
                    </a:ext>
                  </a:extLst>
                </p:cNvPr>
                <p:cNvSpPr/>
                <p:nvPr/>
              </p:nvSpPr>
              <p:spPr>
                <a:xfrm>
                  <a:off x="3206971" y="1431246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矩形: 圆角 6">
                  <a:extLst>
                    <a:ext uri="{FF2B5EF4-FFF2-40B4-BE49-F238E27FC236}">
                      <a16:creationId xmlns:a16="http://schemas.microsoft.com/office/drawing/2014/main" id="{69AFF7B0-88D1-4620-8231-873072986486}"/>
                    </a:ext>
                  </a:extLst>
                </p:cNvPr>
                <p:cNvSpPr txBox="1"/>
                <p:nvPr/>
              </p:nvSpPr>
              <p:spPr>
                <a:xfrm>
                  <a:off x="3213032" y="1437307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商品名称</a:t>
                  </a:r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EB1E9FB8-43E0-4A08-AD23-879BE3063E7D}"/>
                  </a:ext>
                </a:extLst>
              </p:cNvPr>
              <p:cNvGrpSpPr/>
              <p:nvPr/>
            </p:nvGrpSpPr>
            <p:grpSpPr>
              <a:xfrm>
                <a:off x="4089941" y="1801749"/>
                <a:ext cx="6330331" cy="765935"/>
                <a:chOff x="3206971" y="1669215"/>
                <a:chExt cx="419887" cy="206929"/>
              </a:xfrm>
            </p:grpSpPr>
            <p:sp>
              <p:nvSpPr>
                <p:cNvPr id="44" name="矩形: 圆角 43">
                  <a:extLst>
                    <a:ext uri="{FF2B5EF4-FFF2-40B4-BE49-F238E27FC236}">
                      <a16:creationId xmlns:a16="http://schemas.microsoft.com/office/drawing/2014/main" id="{B88D76F6-5223-481A-8708-2101B915C911}"/>
                    </a:ext>
                  </a:extLst>
                </p:cNvPr>
                <p:cNvSpPr/>
                <p:nvPr/>
              </p:nvSpPr>
              <p:spPr>
                <a:xfrm>
                  <a:off x="3206971" y="1669215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矩形: 圆角 8">
                  <a:extLst>
                    <a:ext uri="{FF2B5EF4-FFF2-40B4-BE49-F238E27FC236}">
                      <a16:creationId xmlns:a16="http://schemas.microsoft.com/office/drawing/2014/main" id="{0969BDF5-2497-4C57-881E-B0A428C95139}"/>
                    </a:ext>
                  </a:extLst>
                </p:cNvPr>
                <p:cNvSpPr txBox="1"/>
                <p:nvPr/>
              </p:nvSpPr>
              <p:spPr>
                <a:xfrm>
                  <a:off x="3213000" y="1670926"/>
                  <a:ext cx="413858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24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商品详情（价格、库存、标签、状态、照片）</a:t>
                  </a:r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169423B3-4EEA-4304-8EDB-42DC1048F5F6}"/>
                  </a:ext>
                </a:extLst>
              </p:cNvPr>
              <p:cNvGrpSpPr/>
              <p:nvPr/>
            </p:nvGrpSpPr>
            <p:grpSpPr>
              <a:xfrm>
                <a:off x="4089941" y="2850890"/>
                <a:ext cx="2420467" cy="765935"/>
                <a:chOff x="3206971" y="1907184"/>
                <a:chExt cx="413858" cy="206929"/>
              </a:xfrm>
            </p:grpSpPr>
            <p:sp>
              <p:nvSpPr>
                <p:cNvPr id="42" name="矩形: 圆角 41">
                  <a:extLst>
                    <a:ext uri="{FF2B5EF4-FFF2-40B4-BE49-F238E27FC236}">
                      <a16:creationId xmlns:a16="http://schemas.microsoft.com/office/drawing/2014/main" id="{0AF734E0-0AC8-4A28-BD84-21709DB82F15}"/>
                    </a:ext>
                  </a:extLst>
                </p:cNvPr>
                <p:cNvSpPr/>
                <p:nvPr/>
              </p:nvSpPr>
              <p:spPr>
                <a:xfrm>
                  <a:off x="3206971" y="1907184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矩形: 圆角 10">
                  <a:extLst>
                    <a:ext uri="{FF2B5EF4-FFF2-40B4-BE49-F238E27FC236}">
                      <a16:creationId xmlns:a16="http://schemas.microsoft.com/office/drawing/2014/main" id="{A6AD59F8-DB63-4F42-9E74-810DAA073738}"/>
                    </a:ext>
                  </a:extLst>
                </p:cNvPr>
                <p:cNvSpPr txBox="1"/>
                <p:nvPr/>
              </p:nvSpPr>
              <p:spPr>
                <a:xfrm>
                  <a:off x="3213032" y="1913245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下单数量</a:t>
                  </a:r>
                </a:p>
              </p:txBody>
            </p:sp>
          </p:grp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FA6CCE71-2645-4120-A241-4E949D990D90}"/>
                  </a:ext>
                </a:extLst>
              </p:cNvPr>
              <p:cNvGrpSpPr/>
              <p:nvPr/>
            </p:nvGrpSpPr>
            <p:grpSpPr>
              <a:xfrm>
                <a:off x="4089940" y="4282998"/>
                <a:ext cx="2420467" cy="765935"/>
                <a:chOff x="3206971" y="2145153"/>
                <a:chExt cx="413858" cy="206929"/>
              </a:xfrm>
            </p:grpSpPr>
            <p:sp>
              <p:nvSpPr>
                <p:cNvPr id="40" name="矩形: 圆角 39">
                  <a:extLst>
                    <a:ext uri="{FF2B5EF4-FFF2-40B4-BE49-F238E27FC236}">
                      <a16:creationId xmlns:a16="http://schemas.microsoft.com/office/drawing/2014/main" id="{7167E807-4B45-4BAB-ACBD-70F09FF823B5}"/>
                    </a:ext>
                  </a:extLst>
                </p:cNvPr>
                <p:cNvSpPr/>
                <p:nvPr/>
              </p:nvSpPr>
              <p:spPr>
                <a:xfrm>
                  <a:off x="3206971" y="2145153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矩形: 圆角 12">
                  <a:extLst>
                    <a:ext uri="{FF2B5EF4-FFF2-40B4-BE49-F238E27FC236}">
                      <a16:creationId xmlns:a16="http://schemas.microsoft.com/office/drawing/2014/main" id="{BC337833-AE73-43E2-8D4A-54462723093E}"/>
                    </a:ext>
                  </a:extLst>
                </p:cNvPr>
                <p:cNvSpPr txBox="1"/>
                <p:nvPr/>
              </p:nvSpPr>
              <p:spPr>
                <a:xfrm>
                  <a:off x="3213032" y="2151214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卖家信息</a:t>
                  </a:r>
                </a:p>
              </p:txBody>
            </p:sp>
          </p:grp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BBC5DDF1-8819-4A9E-B428-70FB24B5EFB0}"/>
                  </a:ext>
                </a:extLst>
              </p:cNvPr>
              <p:cNvGrpSpPr/>
              <p:nvPr/>
            </p:nvGrpSpPr>
            <p:grpSpPr>
              <a:xfrm>
                <a:off x="7009110" y="3700202"/>
                <a:ext cx="2115008" cy="1931526"/>
                <a:chOff x="5643945" y="3319969"/>
                <a:chExt cx="2455915" cy="2578439"/>
              </a:xfrm>
            </p:grpSpPr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D8621E42-97E5-4993-ACE0-7BE502FF4770}"/>
                    </a:ext>
                  </a:extLst>
                </p:cNvPr>
                <p:cNvGrpSpPr/>
                <p:nvPr/>
              </p:nvGrpSpPr>
              <p:grpSpPr>
                <a:xfrm>
                  <a:off x="5643945" y="3319969"/>
                  <a:ext cx="2420467" cy="765935"/>
                  <a:chOff x="3786374" y="1907184"/>
                  <a:chExt cx="413858" cy="206929"/>
                </a:xfrm>
              </p:grpSpPr>
              <p:sp>
                <p:nvSpPr>
                  <p:cNvPr id="38" name="矩形: 圆角 37">
                    <a:extLst>
                      <a:ext uri="{FF2B5EF4-FFF2-40B4-BE49-F238E27FC236}">
                        <a16:creationId xmlns:a16="http://schemas.microsoft.com/office/drawing/2014/main" id="{07797EAB-15DF-430C-BDC2-9F44C0A2F764}"/>
                      </a:ext>
                    </a:extLst>
                  </p:cNvPr>
                  <p:cNvSpPr/>
                  <p:nvPr/>
                </p:nvSpPr>
                <p:spPr>
                  <a:xfrm>
                    <a:off x="3786374" y="1907184"/>
                    <a:ext cx="413858" cy="206929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9" name="矩形: 圆角 14">
                    <a:extLst>
                      <a:ext uri="{FF2B5EF4-FFF2-40B4-BE49-F238E27FC236}">
                        <a16:creationId xmlns:a16="http://schemas.microsoft.com/office/drawing/2014/main" id="{BAAF1B47-787F-4131-AB50-96F5469906A0}"/>
                      </a:ext>
                    </a:extLst>
                  </p:cNvPr>
                  <p:cNvSpPr txBox="1"/>
                  <p:nvPr/>
                </p:nvSpPr>
                <p:spPr>
                  <a:xfrm>
                    <a:off x="3798496" y="1913245"/>
                    <a:ext cx="401736" cy="19480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175" tIns="3175" rIns="3175" bIns="3175" numCol="1" spcCol="1270" anchor="ctr" anchorCtr="0">
                    <a:noAutofit/>
                  </a:bodyPr>
                  <a:lstStyle/>
                  <a:p>
                    <a:pPr algn="ctr" defTabSz="2222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zh-CN" altLang="en-US" sz="24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信誉度</a:t>
                    </a:r>
                  </a:p>
                </p:txBody>
              </p:sp>
            </p:grpSp>
            <p:grpSp>
              <p:nvGrpSpPr>
                <p:cNvPr id="32" name="组合 31">
                  <a:extLst>
                    <a:ext uri="{FF2B5EF4-FFF2-40B4-BE49-F238E27FC236}">
                      <a16:creationId xmlns:a16="http://schemas.microsoft.com/office/drawing/2014/main" id="{C1225DAF-37E3-48A3-AE25-A1110F34B61B}"/>
                    </a:ext>
                  </a:extLst>
                </p:cNvPr>
                <p:cNvGrpSpPr/>
                <p:nvPr/>
              </p:nvGrpSpPr>
              <p:grpSpPr>
                <a:xfrm>
                  <a:off x="5679393" y="4251645"/>
                  <a:ext cx="2420467" cy="765935"/>
                  <a:chOff x="3786374" y="2145153"/>
                  <a:chExt cx="413858" cy="206929"/>
                </a:xfrm>
              </p:grpSpPr>
              <p:sp>
                <p:nvSpPr>
                  <p:cNvPr id="36" name="矩形: 圆角 35">
                    <a:extLst>
                      <a:ext uri="{FF2B5EF4-FFF2-40B4-BE49-F238E27FC236}">
                        <a16:creationId xmlns:a16="http://schemas.microsoft.com/office/drawing/2014/main" id="{88403815-E9AC-4CAA-94E7-C1530CEE7134}"/>
                      </a:ext>
                    </a:extLst>
                  </p:cNvPr>
                  <p:cNvSpPr/>
                  <p:nvPr/>
                </p:nvSpPr>
                <p:spPr>
                  <a:xfrm>
                    <a:off x="3786374" y="2145153"/>
                    <a:ext cx="413858" cy="206929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7" name="矩形: 圆角 16">
                    <a:extLst>
                      <a:ext uri="{FF2B5EF4-FFF2-40B4-BE49-F238E27FC236}">
                        <a16:creationId xmlns:a16="http://schemas.microsoft.com/office/drawing/2014/main" id="{C2CE5EAB-B582-4FC2-9470-8279EA784046}"/>
                      </a:ext>
                    </a:extLst>
                  </p:cNvPr>
                  <p:cNvSpPr txBox="1"/>
                  <p:nvPr/>
                </p:nvSpPr>
                <p:spPr>
                  <a:xfrm>
                    <a:off x="3792435" y="2151214"/>
                    <a:ext cx="401736" cy="19480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175" tIns="3175" rIns="3175" bIns="3175" numCol="1" spcCol="1270" anchor="ctr" anchorCtr="0">
                    <a:noAutofit/>
                  </a:bodyPr>
                  <a:lstStyle/>
                  <a:p>
                    <a:pPr marL="0" lvl="0" indent="0" algn="ctr" defTabSz="2222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  <a:buNone/>
                    </a:pPr>
                    <a:r>
                      <a:rPr lang="zh-CN" altLang="en-US" sz="28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姓名</a:t>
                    </a:r>
                  </a:p>
                </p:txBody>
              </p:sp>
            </p:grpSp>
            <p:grpSp>
              <p:nvGrpSpPr>
                <p:cNvPr id="33" name="组合 32">
                  <a:extLst>
                    <a:ext uri="{FF2B5EF4-FFF2-40B4-BE49-F238E27FC236}">
                      <a16:creationId xmlns:a16="http://schemas.microsoft.com/office/drawing/2014/main" id="{D7A6F9B7-1F64-445F-987A-9E55315D1E54}"/>
                    </a:ext>
                  </a:extLst>
                </p:cNvPr>
                <p:cNvGrpSpPr/>
                <p:nvPr/>
              </p:nvGrpSpPr>
              <p:grpSpPr>
                <a:xfrm>
                  <a:off x="5679393" y="5132473"/>
                  <a:ext cx="2420467" cy="765935"/>
                  <a:chOff x="3786374" y="2383122"/>
                  <a:chExt cx="413858" cy="206929"/>
                </a:xfrm>
              </p:grpSpPr>
              <p:sp>
                <p:nvSpPr>
                  <p:cNvPr id="34" name="矩形: 圆角 33">
                    <a:extLst>
                      <a:ext uri="{FF2B5EF4-FFF2-40B4-BE49-F238E27FC236}">
                        <a16:creationId xmlns:a16="http://schemas.microsoft.com/office/drawing/2014/main" id="{4B8DBAAD-EE2B-4B8A-81B9-0FDA856C673C}"/>
                      </a:ext>
                    </a:extLst>
                  </p:cNvPr>
                  <p:cNvSpPr/>
                  <p:nvPr/>
                </p:nvSpPr>
                <p:spPr>
                  <a:xfrm>
                    <a:off x="3786374" y="2383122"/>
                    <a:ext cx="413858" cy="206929"/>
                  </a:xfrm>
                  <a:prstGeom prst="roundRect">
                    <a:avLst>
                      <a:gd name="adj" fmla="val 10000"/>
                    </a:avLst>
                  </a:prstGeom>
                </p:spPr>
                <p:style>
                  <a:lnRef idx="2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1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1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</p:sp>
              <p:sp>
                <p:nvSpPr>
                  <p:cNvPr id="35" name="矩形: 圆角 18">
                    <a:extLst>
                      <a:ext uri="{FF2B5EF4-FFF2-40B4-BE49-F238E27FC236}">
                        <a16:creationId xmlns:a16="http://schemas.microsoft.com/office/drawing/2014/main" id="{9068FA2F-4CA0-47A3-8039-2E9F52A1E91E}"/>
                      </a:ext>
                    </a:extLst>
                  </p:cNvPr>
                  <p:cNvSpPr txBox="1"/>
                  <p:nvPr/>
                </p:nvSpPr>
                <p:spPr>
                  <a:xfrm>
                    <a:off x="3792435" y="2389183"/>
                    <a:ext cx="401736" cy="194807"/>
                  </a:xfrm>
                  <a:prstGeom prst="rect">
                    <a:avLst/>
                  </a:prstGeom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spcFirstLastPara="0" vert="horz" wrap="square" lIns="3175" tIns="3175" rIns="3175" bIns="3175" numCol="1" spcCol="1270" anchor="ctr" anchorCtr="0">
                    <a:noAutofit/>
                  </a:bodyPr>
                  <a:lstStyle/>
                  <a:p>
                    <a:pPr algn="ctr" defTabSz="222250">
                      <a:lnSpc>
                        <a:spcPct val="90000"/>
                      </a:lnSpc>
                      <a:spcBef>
                        <a:spcPct val="0"/>
                      </a:spcBef>
                      <a:spcAft>
                        <a:spcPct val="35000"/>
                      </a:spcAft>
                    </a:pPr>
                    <a:r>
                      <a:rPr lang="zh-CN" altLang="en-US" sz="2800" dirty="0">
                        <a:latin typeface="楷体" panose="02010609060101010101" pitchFamily="49" charset="-122"/>
                        <a:ea typeface="楷体" panose="02010609060101010101" pitchFamily="49" charset="-122"/>
                      </a:rPr>
                      <a:t>联系</a:t>
                    </a:r>
                  </a:p>
                </p:txBody>
              </p:sp>
            </p:grp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422BA294-0F90-456D-A77B-6B1D8204F11B}"/>
                  </a:ext>
                </a:extLst>
              </p:cNvPr>
              <p:cNvCxnSpPr>
                <a:stCxn id="48" idx="3"/>
                <a:endCxn id="46" idx="1"/>
              </p:cNvCxnSpPr>
              <p:nvPr/>
            </p:nvCxnSpPr>
            <p:spPr>
              <a:xfrm flipV="1">
                <a:off x="3359318" y="1179122"/>
                <a:ext cx="730622" cy="177766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768FE4AD-75C7-4C5B-B9E4-5BBFCBF08656}"/>
                  </a:ext>
                </a:extLst>
              </p:cNvPr>
              <p:cNvCxnSpPr>
                <a:stCxn id="48" idx="3"/>
                <a:endCxn id="44" idx="1"/>
              </p:cNvCxnSpPr>
              <p:nvPr/>
            </p:nvCxnSpPr>
            <p:spPr>
              <a:xfrm flipV="1">
                <a:off x="3359318" y="2184717"/>
                <a:ext cx="730622" cy="77207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1AFC2565-6945-49D0-A6B1-A5908B9813BA}"/>
                  </a:ext>
                </a:extLst>
              </p:cNvPr>
              <p:cNvCxnSpPr>
                <a:stCxn id="48" idx="3"/>
                <a:endCxn id="42" idx="1"/>
              </p:cNvCxnSpPr>
              <p:nvPr/>
            </p:nvCxnSpPr>
            <p:spPr>
              <a:xfrm>
                <a:off x="3359318" y="2956788"/>
                <a:ext cx="730623" cy="27707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0A0DA906-311D-4CF2-AC8B-CFBC76AE6B18}"/>
                  </a:ext>
                </a:extLst>
              </p:cNvPr>
              <p:cNvCxnSpPr>
                <a:stCxn id="48" idx="3"/>
                <a:endCxn id="41" idx="1"/>
              </p:cNvCxnSpPr>
              <p:nvPr/>
            </p:nvCxnSpPr>
            <p:spPr>
              <a:xfrm>
                <a:off x="3359318" y="2956788"/>
                <a:ext cx="766070" cy="17091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CE7D03C7-ABD7-44CC-8761-24AA1EAFBF91}"/>
                  </a:ext>
                </a:extLst>
              </p:cNvPr>
              <p:cNvCxnSpPr>
                <a:stCxn id="40" idx="3"/>
                <a:endCxn id="38" idx="1"/>
              </p:cNvCxnSpPr>
              <p:nvPr/>
            </p:nvCxnSpPr>
            <p:spPr>
              <a:xfrm flipV="1">
                <a:off x="6510407" y="3987086"/>
                <a:ext cx="498703" cy="67888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C4B36E4-7D5E-494C-9E6D-042049590173}"/>
                  </a:ext>
                </a:extLst>
              </p:cNvPr>
              <p:cNvCxnSpPr>
                <a:stCxn id="40" idx="3"/>
                <a:endCxn id="37" idx="1"/>
              </p:cNvCxnSpPr>
              <p:nvPr/>
            </p:nvCxnSpPr>
            <p:spPr>
              <a:xfrm>
                <a:off x="6510407" y="4665966"/>
                <a:ext cx="559757" cy="1904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BF63227A-B857-4132-A408-F8687608C2B6}"/>
                  </a:ext>
                </a:extLst>
              </p:cNvPr>
              <p:cNvCxnSpPr>
                <a:stCxn id="40" idx="3"/>
                <a:endCxn id="35" idx="1"/>
              </p:cNvCxnSpPr>
              <p:nvPr/>
            </p:nvCxnSpPr>
            <p:spPr>
              <a:xfrm>
                <a:off x="6510407" y="4665966"/>
                <a:ext cx="559757" cy="67887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C51404A0-1932-4696-A0E3-1296D1B9B151}"/>
                </a:ext>
              </a:extLst>
            </p:cNvPr>
            <p:cNvGrpSpPr/>
            <p:nvPr/>
          </p:nvGrpSpPr>
          <p:grpSpPr>
            <a:xfrm>
              <a:off x="1916412" y="5003689"/>
              <a:ext cx="1539482" cy="705307"/>
              <a:chOff x="2627569" y="2383122"/>
              <a:chExt cx="413858" cy="206929"/>
            </a:xfrm>
          </p:grpSpPr>
          <p:sp>
            <p:nvSpPr>
              <p:cNvPr id="69" name="矩形: 圆角 68">
                <a:extLst>
                  <a:ext uri="{FF2B5EF4-FFF2-40B4-BE49-F238E27FC236}">
                    <a16:creationId xmlns:a16="http://schemas.microsoft.com/office/drawing/2014/main" id="{4011D5FD-7817-496E-8718-4AB2CBE78691}"/>
                  </a:ext>
                </a:extLst>
              </p:cNvPr>
              <p:cNvSpPr/>
              <p:nvPr/>
            </p:nvSpPr>
            <p:spPr>
              <a:xfrm>
                <a:off x="2627569" y="2383122"/>
                <a:ext cx="413858" cy="20692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0" name="矩形: 圆角 4">
                <a:extLst>
                  <a:ext uri="{FF2B5EF4-FFF2-40B4-BE49-F238E27FC236}">
                    <a16:creationId xmlns:a16="http://schemas.microsoft.com/office/drawing/2014/main" id="{22EE6239-6510-4027-9F53-50A8D288850A}"/>
                  </a:ext>
                </a:extLst>
              </p:cNvPr>
              <p:cNvSpPr txBox="1"/>
              <p:nvPr/>
            </p:nvSpPr>
            <p:spPr>
              <a:xfrm>
                <a:off x="2633630" y="2389183"/>
                <a:ext cx="401736" cy="1948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75" tIns="3175" rIns="3175" bIns="3175" numCol="1" spcCol="1270" anchor="ctr" anchorCtr="0">
                <a:noAutofit/>
              </a:bodyPr>
              <a:lstStyle/>
              <a:p>
                <a:pPr marL="0" lvl="0" indent="0"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上架</a:t>
                </a: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4747EA55-34C6-4CCE-ABA7-25D7704F8636}"/>
                </a:ext>
              </a:extLst>
            </p:cNvPr>
            <p:cNvGrpSpPr/>
            <p:nvPr/>
          </p:nvGrpSpPr>
          <p:grpSpPr>
            <a:xfrm>
              <a:off x="4067225" y="4955613"/>
              <a:ext cx="3598391" cy="731404"/>
              <a:chOff x="3206971" y="2383122"/>
              <a:chExt cx="413858" cy="208513"/>
            </a:xfrm>
          </p:grpSpPr>
          <p:sp>
            <p:nvSpPr>
              <p:cNvPr id="72" name="矩形: 圆角 71">
                <a:extLst>
                  <a:ext uri="{FF2B5EF4-FFF2-40B4-BE49-F238E27FC236}">
                    <a16:creationId xmlns:a16="http://schemas.microsoft.com/office/drawing/2014/main" id="{FF8C5129-87EA-46A3-8386-CEC5BD564AB9}"/>
                  </a:ext>
                </a:extLst>
              </p:cNvPr>
              <p:cNvSpPr/>
              <p:nvPr/>
            </p:nvSpPr>
            <p:spPr>
              <a:xfrm>
                <a:off x="3206971" y="2383122"/>
                <a:ext cx="413858" cy="206929"/>
              </a:xfrm>
              <a:prstGeom prst="roundRect">
                <a:avLst>
                  <a:gd name="adj" fmla="val 1000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3" name="矩形: 圆角 6">
                <a:extLst>
                  <a:ext uri="{FF2B5EF4-FFF2-40B4-BE49-F238E27FC236}">
                    <a16:creationId xmlns:a16="http://schemas.microsoft.com/office/drawing/2014/main" id="{89F12366-BAFB-42EB-BCAC-CBFEB8BB611E}"/>
                  </a:ext>
                </a:extLst>
              </p:cNvPr>
              <p:cNvSpPr txBox="1"/>
              <p:nvPr/>
            </p:nvSpPr>
            <p:spPr>
              <a:xfrm>
                <a:off x="3213032" y="2396828"/>
                <a:ext cx="401736" cy="1948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175" tIns="3175" rIns="3175" bIns="3175" numCol="1" spcCol="1270" anchor="ctr" anchorCtr="0">
                <a:noAutofit/>
              </a:bodyPr>
              <a:lstStyle/>
              <a:p>
                <a:pPr algn="ctr" defTabSz="222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3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商品详情（同上）</a:t>
                </a:r>
              </a:p>
            </p:txBody>
          </p:sp>
        </p:grp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29C49546-7620-43C3-AF78-43ACD1057FE0}"/>
                </a:ext>
              </a:extLst>
            </p:cNvPr>
            <p:cNvCxnSpPr>
              <a:stCxn id="70" idx="3"/>
              <a:endCxn id="73" idx="1"/>
            </p:cNvCxnSpPr>
            <p:nvPr/>
          </p:nvCxnSpPr>
          <p:spPr>
            <a:xfrm flipV="1">
              <a:off x="3433348" y="5345354"/>
              <a:ext cx="686576" cy="109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96617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1">
            <a:extLst>
              <a:ext uri="{FF2B5EF4-FFF2-40B4-BE49-F238E27FC236}">
                <a16:creationId xmlns:a16="http://schemas.microsoft.com/office/drawing/2014/main" id="{024E4AA0-EFC9-4919-B1F1-9317457A044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内容设计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BF49520-6E54-4A5F-98C9-D481C47A9E24}"/>
              </a:ext>
            </a:extLst>
          </p:cNvPr>
          <p:cNvGrpSpPr/>
          <p:nvPr/>
        </p:nvGrpSpPr>
        <p:grpSpPr>
          <a:xfrm>
            <a:off x="2663721" y="807189"/>
            <a:ext cx="6864557" cy="4652318"/>
            <a:chOff x="2663721" y="807189"/>
            <a:chExt cx="6864557" cy="4652318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1398D93F-E106-4917-9FA7-D78A8D6AEEFD}"/>
                </a:ext>
              </a:extLst>
            </p:cNvPr>
            <p:cNvGrpSpPr/>
            <p:nvPr/>
          </p:nvGrpSpPr>
          <p:grpSpPr>
            <a:xfrm>
              <a:off x="2663721" y="807189"/>
              <a:ext cx="6864557" cy="4652318"/>
              <a:chOff x="2588725" y="1551492"/>
              <a:chExt cx="5613981" cy="4150061"/>
            </a:xfrm>
          </p:grpSpPr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2ED1470D-8C96-4F39-B7BF-C42979416D65}"/>
                  </a:ext>
                </a:extLst>
              </p:cNvPr>
              <p:cNvGrpSpPr/>
              <p:nvPr/>
            </p:nvGrpSpPr>
            <p:grpSpPr>
              <a:xfrm>
                <a:off x="2588725" y="2403737"/>
                <a:ext cx="2339157" cy="741081"/>
                <a:chOff x="2627569" y="2859060"/>
                <a:chExt cx="413858" cy="206929"/>
              </a:xfrm>
            </p:grpSpPr>
            <p:sp>
              <p:nvSpPr>
                <p:cNvPr id="73" name="矩形: 圆角 72">
                  <a:extLst>
                    <a:ext uri="{FF2B5EF4-FFF2-40B4-BE49-F238E27FC236}">
                      <a16:creationId xmlns:a16="http://schemas.microsoft.com/office/drawing/2014/main" id="{0C19877F-3078-4C34-9422-DD6B7E0A545C}"/>
                    </a:ext>
                  </a:extLst>
                </p:cNvPr>
                <p:cNvSpPr/>
                <p:nvPr/>
              </p:nvSpPr>
              <p:spPr>
                <a:xfrm>
                  <a:off x="2627569" y="2859060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4" name="矩形: 圆角 8">
                  <a:extLst>
                    <a:ext uri="{FF2B5EF4-FFF2-40B4-BE49-F238E27FC236}">
                      <a16:creationId xmlns:a16="http://schemas.microsoft.com/office/drawing/2014/main" id="{AA30229C-1FF3-4F7B-A9B4-DDCDEB05035A}"/>
                    </a:ext>
                  </a:extLst>
                </p:cNvPr>
                <p:cNvSpPr txBox="1"/>
                <p:nvPr/>
              </p:nvSpPr>
              <p:spPr>
                <a:xfrm>
                  <a:off x="2633630" y="2865121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搜索结果</a:t>
                  </a:r>
                </a:p>
              </p:txBody>
            </p:sp>
          </p:grpSp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FB678728-E6FA-409E-9C95-11FC62082A27}"/>
                  </a:ext>
                </a:extLst>
              </p:cNvPr>
              <p:cNvGrpSpPr/>
              <p:nvPr/>
            </p:nvGrpSpPr>
            <p:grpSpPr>
              <a:xfrm>
                <a:off x="5863549" y="1551492"/>
                <a:ext cx="2339157" cy="741081"/>
                <a:chOff x="3206971" y="2621091"/>
                <a:chExt cx="413858" cy="206929"/>
              </a:xfrm>
            </p:grpSpPr>
            <p:sp>
              <p:nvSpPr>
                <p:cNvPr id="71" name="矩形: 圆角 70">
                  <a:extLst>
                    <a:ext uri="{FF2B5EF4-FFF2-40B4-BE49-F238E27FC236}">
                      <a16:creationId xmlns:a16="http://schemas.microsoft.com/office/drawing/2014/main" id="{27A90B90-67B4-4827-AFF9-D455C78E3C31}"/>
                    </a:ext>
                  </a:extLst>
                </p:cNvPr>
                <p:cNvSpPr/>
                <p:nvPr/>
              </p:nvSpPr>
              <p:spPr>
                <a:xfrm>
                  <a:off x="3206971" y="2621091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2" name="矩形: 圆角 10">
                  <a:extLst>
                    <a:ext uri="{FF2B5EF4-FFF2-40B4-BE49-F238E27FC236}">
                      <a16:creationId xmlns:a16="http://schemas.microsoft.com/office/drawing/2014/main" id="{C69432A8-DEB1-472B-A495-D87D785EA70C}"/>
                    </a:ext>
                  </a:extLst>
                </p:cNvPr>
                <p:cNvSpPr txBox="1"/>
                <p:nvPr/>
              </p:nvSpPr>
              <p:spPr>
                <a:xfrm>
                  <a:off x="3213032" y="2627152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商品图片</a:t>
                  </a:r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5331FF92-71DC-45B1-82BF-9A2CDE1CABC1}"/>
                  </a:ext>
                </a:extLst>
              </p:cNvPr>
              <p:cNvGrpSpPr/>
              <p:nvPr/>
            </p:nvGrpSpPr>
            <p:grpSpPr>
              <a:xfrm>
                <a:off x="5863549" y="2403737"/>
                <a:ext cx="2339157" cy="741081"/>
                <a:chOff x="3206971" y="2859060"/>
                <a:chExt cx="413858" cy="206929"/>
              </a:xfrm>
            </p:grpSpPr>
            <p:sp>
              <p:nvSpPr>
                <p:cNvPr id="69" name="矩形: 圆角 68">
                  <a:extLst>
                    <a:ext uri="{FF2B5EF4-FFF2-40B4-BE49-F238E27FC236}">
                      <a16:creationId xmlns:a16="http://schemas.microsoft.com/office/drawing/2014/main" id="{165F11F6-8174-4F31-84D8-1B1EACDAF24C}"/>
                    </a:ext>
                  </a:extLst>
                </p:cNvPr>
                <p:cNvSpPr/>
                <p:nvPr/>
              </p:nvSpPr>
              <p:spPr>
                <a:xfrm>
                  <a:off x="3206971" y="2859060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70" name="矩形: 圆角 12">
                  <a:extLst>
                    <a:ext uri="{FF2B5EF4-FFF2-40B4-BE49-F238E27FC236}">
                      <a16:creationId xmlns:a16="http://schemas.microsoft.com/office/drawing/2014/main" id="{D0AC8876-D2B0-4DA4-B7A6-CD42A02E67A3}"/>
                    </a:ext>
                  </a:extLst>
                </p:cNvPr>
                <p:cNvSpPr txBox="1"/>
                <p:nvPr/>
              </p:nvSpPr>
              <p:spPr>
                <a:xfrm>
                  <a:off x="3213032" y="2865121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商品名称</a:t>
                  </a:r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2ABC5B17-EF81-4706-8C44-858D601E6673}"/>
                  </a:ext>
                </a:extLst>
              </p:cNvPr>
              <p:cNvGrpSpPr/>
              <p:nvPr/>
            </p:nvGrpSpPr>
            <p:grpSpPr>
              <a:xfrm>
                <a:off x="5863549" y="3255982"/>
                <a:ext cx="2339157" cy="741081"/>
                <a:chOff x="3206971" y="3097029"/>
                <a:chExt cx="413858" cy="206929"/>
              </a:xfrm>
            </p:grpSpPr>
            <p:sp>
              <p:nvSpPr>
                <p:cNvPr id="67" name="矩形: 圆角 66">
                  <a:extLst>
                    <a:ext uri="{FF2B5EF4-FFF2-40B4-BE49-F238E27FC236}">
                      <a16:creationId xmlns:a16="http://schemas.microsoft.com/office/drawing/2014/main" id="{46F9F4A6-3EAC-42D6-A27B-69EA30DBFD6B}"/>
                    </a:ext>
                  </a:extLst>
                </p:cNvPr>
                <p:cNvSpPr/>
                <p:nvPr/>
              </p:nvSpPr>
              <p:spPr>
                <a:xfrm>
                  <a:off x="3206971" y="3097029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8" name="矩形: 圆角 14">
                  <a:extLst>
                    <a:ext uri="{FF2B5EF4-FFF2-40B4-BE49-F238E27FC236}">
                      <a16:creationId xmlns:a16="http://schemas.microsoft.com/office/drawing/2014/main" id="{47B5F6D5-2C9E-4BFC-9EED-A4F0F843FF00}"/>
                    </a:ext>
                  </a:extLst>
                </p:cNvPr>
                <p:cNvSpPr txBox="1"/>
                <p:nvPr/>
              </p:nvSpPr>
              <p:spPr>
                <a:xfrm>
                  <a:off x="3213032" y="3103090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商品价格</a:t>
                  </a:r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FD9A6897-640D-4E44-AC92-22869F79746E}"/>
                  </a:ext>
                </a:extLst>
              </p:cNvPr>
              <p:cNvGrpSpPr/>
              <p:nvPr/>
            </p:nvGrpSpPr>
            <p:grpSpPr>
              <a:xfrm>
                <a:off x="2588725" y="4534348"/>
                <a:ext cx="2339157" cy="741081"/>
                <a:chOff x="2627569" y="3453982"/>
                <a:chExt cx="413858" cy="206929"/>
              </a:xfrm>
            </p:grpSpPr>
            <p:sp>
              <p:nvSpPr>
                <p:cNvPr id="65" name="矩形: 圆角 64">
                  <a:extLst>
                    <a:ext uri="{FF2B5EF4-FFF2-40B4-BE49-F238E27FC236}">
                      <a16:creationId xmlns:a16="http://schemas.microsoft.com/office/drawing/2014/main" id="{C8126FF2-9AEA-4CC3-8477-1D4E893E0941}"/>
                    </a:ext>
                  </a:extLst>
                </p:cNvPr>
                <p:cNvSpPr/>
                <p:nvPr/>
              </p:nvSpPr>
              <p:spPr>
                <a:xfrm>
                  <a:off x="2627569" y="3453982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6" name="矩形: 圆角 16">
                  <a:extLst>
                    <a:ext uri="{FF2B5EF4-FFF2-40B4-BE49-F238E27FC236}">
                      <a16:creationId xmlns:a16="http://schemas.microsoft.com/office/drawing/2014/main" id="{DEF11A36-CA02-4C84-872D-CD14D5212B00}"/>
                    </a:ext>
                  </a:extLst>
                </p:cNvPr>
                <p:cNvSpPr txBox="1"/>
                <p:nvPr/>
              </p:nvSpPr>
              <p:spPr>
                <a:xfrm>
                  <a:off x="2633630" y="3460043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搜索框</a:t>
                  </a:r>
                </a:p>
              </p:txBody>
            </p:sp>
          </p:grp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FE4D40B2-C21F-4063-9DC2-42DF810BEEC9}"/>
                  </a:ext>
                </a:extLst>
              </p:cNvPr>
              <p:cNvGrpSpPr/>
              <p:nvPr/>
            </p:nvGrpSpPr>
            <p:grpSpPr>
              <a:xfrm>
                <a:off x="5863549" y="4108227"/>
                <a:ext cx="2339157" cy="741081"/>
                <a:chOff x="3206971" y="3334998"/>
                <a:chExt cx="413858" cy="206929"/>
              </a:xfrm>
            </p:grpSpPr>
            <p:sp>
              <p:nvSpPr>
                <p:cNvPr id="63" name="矩形: 圆角 62">
                  <a:extLst>
                    <a:ext uri="{FF2B5EF4-FFF2-40B4-BE49-F238E27FC236}">
                      <a16:creationId xmlns:a16="http://schemas.microsoft.com/office/drawing/2014/main" id="{B1C113EC-63D3-450B-A58C-D45ED90F7521}"/>
                    </a:ext>
                  </a:extLst>
                </p:cNvPr>
                <p:cNvSpPr/>
                <p:nvPr/>
              </p:nvSpPr>
              <p:spPr>
                <a:xfrm>
                  <a:off x="3206971" y="3334998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4" name="矩形: 圆角 18">
                  <a:extLst>
                    <a:ext uri="{FF2B5EF4-FFF2-40B4-BE49-F238E27FC236}">
                      <a16:creationId xmlns:a16="http://schemas.microsoft.com/office/drawing/2014/main" id="{DD6E6185-8706-4358-9A1D-35393D0EE204}"/>
                    </a:ext>
                  </a:extLst>
                </p:cNvPr>
                <p:cNvSpPr txBox="1"/>
                <p:nvPr/>
              </p:nvSpPr>
              <p:spPr>
                <a:xfrm>
                  <a:off x="3213032" y="3341059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搜索信息</a:t>
                  </a:r>
                </a:p>
              </p:txBody>
            </p:sp>
          </p:grp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7D0BFE2A-F062-46A0-9DEA-A79CFEDBE077}"/>
                  </a:ext>
                </a:extLst>
              </p:cNvPr>
              <p:cNvGrpSpPr/>
              <p:nvPr/>
            </p:nvGrpSpPr>
            <p:grpSpPr>
              <a:xfrm>
                <a:off x="5863549" y="4960472"/>
                <a:ext cx="2339157" cy="741081"/>
                <a:chOff x="3206971" y="3572967"/>
                <a:chExt cx="413858" cy="206929"/>
              </a:xfrm>
            </p:grpSpPr>
            <p:sp>
              <p:nvSpPr>
                <p:cNvPr id="61" name="矩形: 圆角 60">
                  <a:extLst>
                    <a:ext uri="{FF2B5EF4-FFF2-40B4-BE49-F238E27FC236}">
                      <a16:creationId xmlns:a16="http://schemas.microsoft.com/office/drawing/2014/main" id="{18708A76-A5A9-4E8C-AA35-4CE789AD9247}"/>
                    </a:ext>
                  </a:extLst>
                </p:cNvPr>
                <p:cNvSpPr/>
                <p:nvPr/>
              </p:nvSpPr>
              <p:spPr>
                <a:xfrm>
                  <a:off x="3206971" y="3572967"/>
                  <a:ext cx="413858" cy="206929"/>
                </a:xfrm>
                <a:prstGeom prst="roundRect">
                  <a:avLst>
                    <a:gd name="adj" fmla="val 10000"/>
                  </a:avLst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62" name="矩形: 圆角 20">
                  <a:extLst>
                    <a:ext uri="{FF2B5EF4-FFF2-40B4-BE49-F238E27FC236}">
                      <a16:creationId xmlns:a16="http://schemas.microsoft.com/office/drawing/2014/main" id="{0B34E0AC-B83A-47CC-9334-859A95D2C054}"/>
                    </a:ext>
                  </a:extLst>
                </p:cNvPr>
                <p:cNvSpPr txBox="1"/>
                <p:nvPr/>
              </p:nvSpPr>
              <p:spPr>
                <a:xfrm>
                  <a:off x="3213032" y="3579028"/>
                  <a:ext cx="401736" cy="194807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3175" tIns="3175" rIns="3175" bIns="3175" numCol="1" spcCol="1270" anchor="ctr" anchorCtr="0">
                  <a:noAutofit/>
                </a:bodyPr>
                <a:lstStyle/>
                <a:p>
                  <a:pPr algn="ctr" defTabSz="222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zh-CN" altLang="en-US" sz="3200" dirty="0">
                      <a:latin typeface="楷体" panose="02010609060101010101" pitchFamily="49" charset="-122"/>
                      <a:ea typeface="楷体" panose="02010609060101010101" pitchFamily="49" charset="-122"/>
                    </a:rPr>
                    <a:t>商品上架</a:t>
                  </a:r>
                </a:p>
              </p:txBody>
            </p:sp>
          </p:grpSp>
        </p:grp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FFF823E6-EB4A-4829-9146-F004366F2C30}"/>
                </a:ext>
              </a:extLst>
            </p:cNvPr>
            <p:cNvCxnSpPr>
              <a:stCxn id="73" idx="3"/>
              <a:endCxn id="72" idx="1"/>
            </p:cNvCxnSpPr>
            <p:nvPr/>
          </p:nvCxnSpPr>
          <p:spPr>
            <a:xfrm flipV="1">
              <a:off x="5523951" y="1222574"/>
              <a:ext cx="1185985" cy="955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2504C24D-F820-4661-9FE4-8A4622629956}"/>
                </a:ext>
              </a:extLst>
            </p:cNvPr>
            <p:cNvCxnSpPr>
              <a:stCxn id="74" idx="3"/>
              <a:endCxn id="70" idx="1"/>
            </p:cNvCxnSpPr>
            <p:nvPr/>
          </p:nvCxnSpPr>
          <p:spPr>
            <a:xfrm>
              <a:off x="5482062" y="2177961"/>
              <a:ext cx="12278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74C287-03C1-4995-B6A4-FDEBF7314137}"/>
                </a:ext>
              </a:extLst>
            </p:cNvPr>
            <p:cNvCxnSpPr>
              <a:stCxn id="73" idx="3"/>
              <a:endCxn id="67" idx="1"/>
            </p:cNvCxnSpPr>
            <p:nvPr/>
          </p:nvCxnSpPr>
          <p:spPr>
            <a:xfrm>
              <a:off x="5523951" y="2177961"/>
              <a:ext cx="1144097" cy="9553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5D516F8F-8F43-4268-B51C-AAD573071C60}"/>
                </a:ext>
              </a:extLst>
            </p:cNvPr>
            <p:cNvCxnSpPr>
              <a:stCxn id="65" idx="3"/>
              <a:endCxn id="64" idx="1"/>
            </p:cNvCxnSpPr>
            <p:nvPr/>
          </p:nvCxnSpPr>
          <p:spPr>
            <a:xfrm flipV="1">
              <a:off x="5523951" y="4088735"/>
              <a:ext cx="1185985" cy="4776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D8A708B9-37DA-4858-85FB-0E4B3AF7BEDA}"/>
                </a:ext>
              </a:extLst>
            </p:cNvPr>
            <p:cNvCxnSpPr>
              <a:stCxn id="66" idx="3"/>
              <a:endCxn id="62" idx="1"/>
            </p:cNvCxnSpPr>
            <p:nvPr/>
          </p:nvCxnSpPr>
          <p:spPr>
            <a:xfrm>
              <a:off x="5482062" y="4566427"/>
              <a:ext cx="1227874" cy="4776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6199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5C664D9-251A-4609-BA61-BE084F313BF7}"/>
              </a:ext>
            </a:extLst>
          </p:cNvPr>
          <p:cNvSpPr/>
          <p:nvPr/>
        </p:nvSpPr>
        <p:spPr>
          <a:xfrm>
            <a:off x="6849471" y="3711886"/>
            <a:ext cx="42033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感谢聆听</a:t>
            </a:r>
            <a:r>
              <a:rPr lang="en-US" altLang="zh-CN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lang="zh-CN" alt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C71027-3C13-4EE8-88DA-942EEE060AA1}"/>
              </a:ext>
            </a:extLst>
          </p:cNvPr>
          <p:cNvSpPr/>
          <p:nvPr/>
        </p:nvSpPr>
        <p:spPr>
          <a:xfrm>
            <a:off x="765962" y="1222511"/>
            <a:ext cx="71144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Thanks for listening!</a:t>
            </a:r>
            <a:endParaRPr lang="zh-CN" alt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135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9F6F8-408F-44B4-9A6F-E77BB79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9" y="1183495"/>
            <a:ext cx="9603275" cy="72658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初步的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应用用户界面</a:t>
            </a:r>
            <a:b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0E90B4-C7B6-485A-BE6B-0B741CE55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69" y="2120969"/>
            <a:ext cx="9603275" cy="3294576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平台首页（搜索）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用户注册、登录（更改密码）页面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商品详情（下单）页面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商品发布页面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用户基本信息（含信誉度）页面</a:t>
            </a: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管理员后台管理页面</a:t>
            </a:r>
          </a:p>
        </p:txBody>
      </p:sp>
    </p:spTree>
    <p:extLst>
      <p:ext uri="{BB962C8B-B14F-4D97-AF65-F5344CB8AC3E}">
        <p14:creationId xmlns:p14="http://schemas.microsoft.com/office/powerpoint/2010/main" val="374683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204125-98CE-4E02-8EF3-7FFB05CD3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35" y="909798"/>
            <a:ext cx="9603275" cy="1049235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功能需求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FF571-3123-419B-8ADF-5FBBAACE9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35" y="1434416"/>
            <a:ext cx="10401330" cy="398916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注册：未注册者可以通过此功能进行注册，注册时自动绑定一卡通，用户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为学号，用户名为本人真实姓名，后续可自行更改密码。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​登陆：用户可通过用户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和密码进行登陆，登陆后方可使用买卖、查看商品详情和搜索功能。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​买卖：用户登陆后，可选择“我要出货”，录入商品信息并发布商品，亦可点击商品详情查看商品，通过私下联系卖家达成一致后，在平台进行下单。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​查看商品详情：用户登录后，可以点击商品图片查看商品的价格、库存、新旧程度、详情等信息，决定是否购买。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​搜索：发布商品时需选择商品标签，用户可通过该标签搜索到相应的商品。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​维护：维护人员拥有管理平台信息的权限，可以删除信息或对恶意用户的信誉度进行扣除。</a:t>
            </a:r>
          </a:p>
        </p:txBody>
      </p:sp>
    </p:spTree>
    <p:extLst>
      <p:ext uri="{BB962C8B-B14F-4D97-AF65-F5344CB8AC3E}">
        <p14:creationId xmlns:p14="http://schemas.microsoft.com/office/powerpoint/2010/main" val="1056757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864ADDE-CF3F-4249-B0C5-2562A78C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5871" y="-9257"/>
            <a:ext cx="4755060" cy="613262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BA1D02C-602A-48B0-A85A-8603B950CC65}"/>
              </a:ext>
            </a:extLst>
          </p:cNvPr>
          <p:cNvSpPr txBox="1"/>
          <p:nvPr/>
        </p:nvSpPr>
        <p:spPr>
          <a:xfrm>
            <a:off x="181746" y="-9257"/>
            <a:ext cx="1015663" cy="41054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用例图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AA6BC33-D04A-4EEA-B896-7205EDE3278C}"/>
              </a:ext>
            </a:extLst>
          </p:cNvPr>
          <p:cNvGrpSpPr/>
          <p:nvPr/>
        </p:nvGrpSpPr>
        <p:grpSpPr>
          <a:xfrm>
            <a:off x="171191" y="95848"/>
            <a:ext cx="10358670" cy="5194344"/>
            <a:chOff x="6111" y="8266"/>
            <a:chExt cx="10358670" cy="51943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C261AF6-AA8B-4EC3-9C92-0786489C0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9" y="1655390"/>
              <a:ext cx="8537562" cy="3547220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77E2ED-D771-4E34-A6F7-192049715F9A}"/>
                </a:ext>
              </a:extLst>
            </p:cNvPr>
            <p:cNvSpPr txBox="1"/>
            <p:nvPr/>
          </p:nvSpPr>
          <p:spPr>
            <a:xfrm>
              <a:off x="6111" y="8266"/>
              <a:ext cx="1015663" cy="34506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/>
                <a:t>游  客</a:t>
              </a:r>
              <a:endParaRPr lang="en-US" altLang="zh-CN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71793A-A943-4151-B736-0B2AE20B98ED}"/>
              </a:ext>
            </a:extLst>
          </p:cNvPr>
          <p:cNvGrpSpPr/>
          <p:nvPr/>
        </p:nvGrpSpPr>
        <p:grpSpPr>
          <a:xfrm>
            <a:off x="181746" y="0"/>
            <a:ext cx="10190031" cy="5990492"/>
            <a:chOff x="0" y="0"/>
            <a:chExt cx="10190031" cy="59904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6E2FBA5-BBE9-4623-AB1C-8A77CB983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69" y="0"/>
              <a:ext cx="8188062" cy="5990492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1888DE2-AA70-47F0-B5A6-84B4A9D07A1E}"/>
                </a:ext>
              </a:extLst>
            </p:cNvPr>
            <p:cNvSpPr txBox="1"/>
            <p:nvPr/>
          </p:nvSpPr>
          <p:spPr>
            <a:xfrm>
              <a:off x="0" y="0"/>
              <a:ext cx="1015663" cy="34506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/>
                <a:t>用  户</a:t>
              </a:r>
              <a:endParaRPr lang="en-US" altLang="zh-CN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73D409-3383-4311-BBB6-DCC6EC4BD159}"/>
              </a:ext>
            </a:extLst>
          </p:cNvPr>
          <p:cNvGrpSpPr/>
          <p:nvPr/>
        </p:nvGrpSpPr>
        <p:grpSpPr>
          <a:xfrm>
            <a:off x="171191" y="3702"/>
            <a:ext cx="10190031" cy="6106710"/>
            <a:chOff x="0" y="21282"/>
            <a:chExt cx="10190031" cy="610671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9F32E45-7076-491B-8F8F-60467935A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69" y="21282"/>
              <a:ext cx="8188062" cy="6106710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DE90853-24E1-40CA-A8AE-89A58C6EDC8B}"/>
                </a:ext>
              </a:extLst>
            </p:cNvPr>
            <p:cNvSpPr txBox="1"/>
            <p:nvPr/>
          </p:nvSpPr>
          <p:spPr>
            <a:xfrm>
              <a:off x="0" y="21282"/>
              <a:ext cx="1015663" cy="34506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/>
                <a:t>维护人员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400147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8C884C-9184-4F9C-9C8D-3F8E31CDF98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196" y="0"/>
            <a:ext cx="8942532" cy="6117954"/>
          </a:xfr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EF278F8-2FB5-415A-B09F-D2F8DEAB32A6}"/>
              </a:ext>
            </a:extLst>
          </p:cNvPr>
          <p:cNvSpPr txBox="1">
            <a:spLocks/>
          </p:cNvSpPr>
          <p:nvPr/>
        </p:nvSpPr>
        <p:spPr>
          <a:xfrm>
            <a:off x="-66934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内容建模</a:t>
            </a:r>
          </a:p>
        </p:txBody>
      </p:sp>
    </p:spTree>
    <p:extLst>
      <p:ext uri="{BB962C8B-B14F-4D97-AF65-F5344CB8AC3E}">
        <p14:creationId xmlns:p14="http://schemas.microsoft.com/office/powerpoint/2010/main" val="2572179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6F30BD-52C8-4B78-B081-94332C1212A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768" y="0"/>
            <a:ext cx="8941232" cy="6090431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BBFFC282-4AF0-48F2-B6B4-9814D52CF81D}"/>
              </a:ext>
            </a:extLst>
          </p:cNvPr>
          <p:cNvSpPr txBox="1">
            <a:spLocks/>
          </p:cNvSpPr>
          <p:nvPr/>
        </p:nvSpPr>
        <p:spPr>
          <a:xfrm>
            <a:off x="0" y="10160"/>
            <a:ext cx="3250768" cy="757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活动图</a:t>
            </a:r>
            <a:endParaRPr lang="en-US" altLang="zh-CN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737D90-A459-43DB-9519-2F81DA1B28EF}"/>
              </a:ext>
            </a:extLst>
          </p:cNvPr>
          <p:cNvSpPr txBox="1"/>
          <p:nvPr/>
        </p:nvSpPr>
        <p:spPr>
          <a:xfrm>
            <a:off x="1225275" y="1681480"/>
            <a:ext cx="800219" cy="34950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用户登录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注册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30758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BD0E00-4C73-423D-8DA9-A865BAC64345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3026004" cy="10492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5400" b="1" i="0" cap="none">
                <a:effectLst/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/>
              <a:t>活动图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DC1E02-9D1D-43BC-AD19-2A2478053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04" y="1"/>
            <a:ext cx="9165996" cy="611764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ECE835-7396-4DE9-B1E5-CC95BA2B380A}"/>
              </a:ext>
            </a:extLst>
          </p:cNvPr>
          <p:cNvSpPr txBox="1"/>
          <p:nvPr/>
        </p:nvSpPr>
        <p:spPr>
          <a:xfrm>
            <a:off x="1112893" y="1830178"/>
            <a:ext cx="800219" cy="3197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>
              <a:defRPr sz="40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用户上架商品</a:t>
            </a:r>
          </a:p>
        </p:txBody>
      </p:sp>
    </p:spTree>
    <p:extLst>
      <p:ext uri="{BB962C8B-B14F-4D97-AF65-F5344CB8AC3E}">
        <p14:creationId xmlns:p14="http://schemas.microsoft.com/office/powerpoint/2010/main" val="253063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9AA50B-E0B0-4580-951B-F3FFC415D0F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16" y="0"/>
            <a:ext cx="9671584" cy="6068291"/>
          </a:xfr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FAA266F1-A31A-4CC7-9CE1-E5E5F756B9CD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2520416" cy="10492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5400" b="1" i="0" cap="none">
                <a:effectLst/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/>
              <a:t>活动图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828BD5-DD47-4670-9F59-253678364C79}"/>
              </a:ext>
            </a:extLst>
          </p:cNvPr>
          <p:cNvSpPr txBox="1"/>
          <p:nvPr/>
        </p:nvSpPr>
        <p:spPr>
          <a:xfrm>
            <a:off x="860099" y="2239117"/>
            <a:ext cx="800219" cy="2379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>
              <a:defRPr sz="40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用户购买</a:t>
            </a:r>
          </a:p>
        </p:txBody>
      </p:sp>
    </p:spTree>
    <p:extLst>
      <p:ext uri="{BB962C8B-B14F-4D97-AF65-F5344CB8AC3E}">
        <p14:creationId xmlns:p14="http://schemas.microsoft.com/office/powerpoint/2010/main" val="682012379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698</TotalTime>
  <Words>708</Words>
  <Application>Microsoft Office PowerPoint</Application>
  <PresentationFormat>宽屏</PresentationFormat>
  <Paragraphs>144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华文行楷</vt:lpstr>
      <vt:lpstr>楷体</vt:lpstr>
      <vt:lpstr>Arial</vt:lpstr>
      <vt:lpstr>Century Gothic</vt:lpstr>
      <vt:lpstr>Monotype Corsiva</vt:lpstr>
      <vt:lpstr>Times New Roman</vt:lpstr>
      <vt:lpstr>画廊</vt:lpstr>
      <vt:lpstr>Presentation         实施展示</vt:lpstr>
      <vt:lpstr>项目简介</vt:lpstr>
      <vt:lpstr>初步的Web应用用户界面 </vt:lpstr>
      <vt:lpstr>功能需求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应用设计</vt:lpstr>
      <vt:lpstr>交互设计</vt:lpstr>
      <vt:lpstr>交互设计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佳灵</dc:creator>
  <cp:lastModifiedBy>lenovo</cp:lastModifiedBy>
  <cp:revision>40</cp:revision>
  <dcterms:created xsi:type="dcterms:W3CDTF">2021-04-18T04:44:42Z</dcterms:created>
  <dcterms:modified xsi:type="dcterms:W3CDTF">2021-04-19T10:54:26Z</dcterms:modified>
</cp:coreProperties>
</file>